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</p:sldIdLst>
  <p:sldSz cx="18288000" cy="10287000"/>
  <p:notesSz cx="6858000" cy="9144000"/>
  <p:embeddedFontLst>
    <p:embeddedFont>
      <p:font typeface="Nixie One" charset="1" panose="02000503080000020004"/>
      <p:regular r:id="rId6"/>
    </p:embeddedFont>
    <p:embeddedFont>
      <p:font typeface="Lora" charset="1" panose="00000500000000000000"/>
      <p:regular r:id="rId7"/>
    </p:embeddedFont>
    <p:embeddedFont>
      <p:font typeface="Lora Bold" charset="1" panose="00000800000000000000"/>
      <p:regular r:id="rId8"/>
    </p:embeddedFont>
    <p:embeddedFont>
      <p:font typeface="Lora Italics" charset="1" panose="00000500000000000000"/>
      <p:regular r:id="rId9"/>
    </p:embeddedFont>
    <p:embeddedFont>
      <p:font typeface="Lora Bold Italics" charset="1" panose="00000800000000000000"/>
      <p:regular r:id="rId10"/>
    </p:embeddedFont>
    <p:embeddedFont>
      <p:font typeface="League Gothic" charset="1" panose="00000500000000000000"/>
      <p:regular r:id="rId11"/>
    </p:embeddedFont>
    <p:embeddedFont>
      <p:font typeface="League Gothic Italics" charset="1" panose="00000500000000000000"/>
      <p:regular r:id="rId12"/>
    </p:embeddedFont>
    <p:embeddedFont>
      <p:font typeface="Arimo" charset="1" panose="020B0604020202020204"/>
      <p:regular r:id="rId13"/>
    </p:embeddedFont>
    <p:embeddedFont>
      <p:font typeface="Arimo Bold" charset="1" panose="020B0704020202020204"/>
      <p:regular r:id="rId14"/>
    </p:embeddedFont>
    <p:embeddedFont>
      <p:font typeface="Arimo Italics" charset="1" panose="020B0604020202090204"/>
      <p:regular r:id="rId15"/>
    </p:embeddedFont>
    <p:embeddedFont>
      <p:font typeface="Arimo Bold Italics" charset="1" panose="020B0704020202090204"/>
      <p:regular r:id="rId16"/>
    </p:embeddedFont>
    <p:embeddedFont>
      <p:font typeface="Chewy" charset="1" panose="02000000000000000000"/>
      <p:regular r:id="rId17"/>
    </p:embeddedFont>
    <p:embeddedFont>
      <p:font typeface="League Spartan" charset="1" panose="00000800000000000000"/>
      <p:regular r:id="rId18"/>
    </p:embeddedFont>
    <p:embeddedFont>
      <p:font typeface="Sacramento" charset="1" panose="02000507000000020000"/>
      <p:regular r:id="rId19"/>
    </p:embeddedFont>
    <p:embeddedFont>
      <p:font typeface="Bukhari Script" charset="1" panose="00000500000000000000"/>
      <p:regular r:id="rId20"/>
    </p:embeddedFont>
    <p:embeddedFont>
      <p:font typeface="Big Shoulders Display" charset="1" panose="00000000000000000000"/>
      <p:regular r:id="rId21"/>
    </p:embeddedFont>
    <p:embeddedFont>
      <p:font typeface="Big Shoulders Display Bold" charset="1" panose="00000000000000000000"/>
      <p:regular r:id="rId22"/>
    </p:embeddedFont>
    <p:embeddedFont>
      <p:font typeface="Bangers" charset="1" panose="020B0603050302020204"/>
      <p:regular r:id="rId23"/>
    </p:embeddedFont>
    <p:embeddedFont>
      <p:font typeface="Open Sans Light" charset="1" panose="020B0306030504020204"/>
      <p:regular r:id="rId24"/>
    </p:embeddedFont>
    <p:embeddedFont>
      <p:font typeface="Open Sans Light Bold" charset="1" panose="020B0806030504020204"/>
      <p:regular r:id="rId25"/>
    </p:embeddedFont>
    <p:embeddedFont>
      <p:font typeface="Open Sans Light Italics" charset="1" panose="020B0306030504020204"/>
      <p:regular r:id="rId26"/>
    </p:embeddedFont>
    <p:embeddedFont>
      <p:font typeface="Open Sans Light Bold Italics" charset="1" panose="020B0806030504020204"/>
      <p:regular r:id="rId27"/>
    </p:embeddedFont>
    <p:embeddedFont>
      <p:font typeface="Open Sans" charset="1" panose="020B0606030504020204"/>
      <p:regular r:id="rId28"/>
    </p:embeddedFont>
    <p:embeddedFont>
      <p:font typeface="Open Sans Bold" charset="1" panose="020B0806030504020204"/>
      <p:regular r:id="rId29"/>
    </p:embeddedFont>
    <p:embeddedFont>
      <p:font typeface="Open Sans Italics" charset="1" panose="020B0606030504020204"/>
      <p:regular r:id="rId30"/>
    </p:embeddedFont>
    <p:embeddedFont>
      <p:font typeface="Open Sans Bold Italics" charset="1" panose="020B0806030504020204"/>
      <p:regular r:id="rId31"/>
    </p:embeddedFont>
    <p:embeddedFont>
      <p:font typeface="Open Sans Extra Bold" charset="1" panose="020B0906030804020204"/>
      <p:regular r:id="rId32"/>
    </p:embeddedFont>
    <p:embeddedFont>
      <p:font typeface="Open Sans Extra Bold Italics" charset="1" panose="020B0906030804020204"/>
      <p:regular r:id="rId33"/>
    </p:embeddedFont>
    <p:embeddedFont>
      <p:font typeface="Libre Franklin Black" charset="1" panose="00000A00000000000000"/>
      <p:regular r:id="rId34"/>
    </p:embeddedFont>
    <p:embeddedFont>
      <p:font typeface="Libre Franklin Black Italics" charset="1" panose="00000A00000000000000"/>
      <p:regular r:id="rId35"/>
    </p:embeddedFont>
    <p:embeddedFont>
      <p:font typeface="Horizon" charset="1" panose="02000500000000000000"/>
      <p:regular r:id="rId36"/>
    </p:embeddedFont>
    <p:embeddedFont>
      <p:font typeface="Yeseva One" charset="1" panose="00000500000000000000"/>
      <p:regular r:id="rId37"/>
    </p:embeddedFont>
    <p:embeddedFont>
      <p:font typeface="Fascinate" charset="1" panose="020F0B0608080702050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slides/slide1.xml" Type="http://schemas.openxmlformats.org/officeDocument/2006/relationships/slide"/><Relationship Id="rId4" Target="theme/theme1.xml" Type="http://schemas.openxmlformats.org/officeDocument/2006/relationships/theme"/><Relationship Id="rId40" Target="slides/slide2.xml" Type="http://schemas.openxmlformats.org/officeDocument/2006/relationships/slide"/><Relationship Id="rId41" Target="slides/slide3.xml" Type="http://schemas.openxmlformats.org/officeDocument/2006/relationships/slide"/><Relationship Id="rId42" Target="slides/slide4.xml" Type="http://schemas.openxmlformats.org/officeDocument/2006/relationships/slide"/><Relationship Id="rId43" Target="slides/slide5.xml" Type="http://schemas.openxmlformats.org/officeDocument/2006/relationships/slide"/><Relationship Id="rId44" Target="slides/slide6.xml" Type="http://schemas.openxmlformats.org/officeDocument/2006/relationships/slide"/><Relationship Id="rId45" Target="slides/slide7.xml" Type="http://schemas.openxmlformats.org/officeDocument/2006/relationships/slide"/><Relationship Id="rId46" Target="slides/slide8.xml" Type="http://schemas.openxmlformats.org/officeDocument/2006/relationships/slide"/><Relationship Id="rId47" Target="slides/slide9.xml" Type="http://schemas.openxmlformats.org/officeDocument/2006/relationships/slide"/><Relationship Id="rId48" Target="slides/slide10.xml" Type="http://schemas.openxmlformats.org/officeDocument/2006/relationships/slide"/><Relationship Id="rId49" Target="slides/slide11.xml" Type="http://schemas.openxmlformats.org/officeDocument/2006/relationships/slide"/><Relationship Id="rId5" Target="tableStyles.xml" Type="http://schemas.openxmlformats.org/officeDocument/2006/relationships/tableStyles"/><Relationship Id="rId50" Target="slides/slide12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sv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svg" Type="http://schemas.openxmlformats.org/officeDocument/2006/relationships/image"/><Relationship Id="rId3" Target="../media/image16.svg" Type="http://schemas.openxmlformats.org/officeDocument/2006/relationships/image"/><Relationship Id="rId4" Target="../media/image17.jpe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sv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4E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13809"/>
            <a:ext cx="18288000" cy="9575"/>
          </a:xfrm>
          <a:prstGeom prst="rect">
            <a:avLst/>
          </a:prstGeom>
          <a:solidFill>
            <a:srgbClr val="FEFFFF"/>
          </a:solidFill>
        </p:spPr>
      </p:sp>
      <p:sp>
        <p:nvSpPr>
          <p:cNvPr name="AutoShape 3" id="3"/>
          <p:cNvSpPr/>
          <p:nvPr/>
        </p:nvSpPr>
        <p:spPr>
          <a:xfrm rot="-5400000">
            <a:off x="586787" y="400050"/>
            <a:ext cx="63520" cy="1237093"/>
          </a:xfrm>
          <a:prstGeom prst="rect">
            <a:avLst/>
          </a:prstGeom>
          <a:solidFill>
            <a:srgbClr val="C0E8DF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62282" y="6666900"/>
            <a:ext cx="1569474" cy="167604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10561" r="0" b="10561"/>
          <a:stretch>
            <a:fillRect/>
          </a:stretch>
        </p:blipFill>
        <p:spPr>
          <a:xfrm flipH="false" flipV="false" rot="0">
            <a:off x="3111492" y="8271197"/>
            <a:ext cx="1653848" cy="180022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17641" r="0" b="8803"/>
          <a:stretch>
            <a:fillRect/>
          </a:stretch>
        </p:blipFill>
        <p:spPr>
          <a:xfrm flipH="false" flipV="false" rot="0">
            <a:off x="5237557" y="8271197"/>
            <a:ext cx="1701745" cy="1800222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-856859" y="2718752"/>
            <a:ext cx="12836809" cy="2197930"/>
            <a:chOff x="0" y="0"/>
            <a:chExt cx="17115746" cy="293057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0"/>
              <a:ext cx="17115746" cy="1351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60"/>
                </a:lnSpc>
              </a:pPr>
              <a:r>
                <a:rPr lang="en-US" sz="6267" spc="940">
                  <a:solidFill>
                    <a:srgbClr val="FFFFFF"/>
                  </a:solidFill>
                  <a:latin typeface="Open Sans Bold"/>
                </a:rPr>
                <a:t>HEAL YOURSELF!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801639"/>
              <a:ext cx="17115746" cy="11289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02"/>
                </a:lnSpc>
              </a:pPr>
              <a:r>
                <a:rPr lang="en-US" sz="5073">
                  <a:solidFill>
                    <a:srgbClr val="FFFFFF"/>
                  </a:solidFill>
                  <a:latin typeface="Open Sans Italics"/>
                </a:rPr>
                <a:t>We are listening!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3630220"/>
            <a:ext cx="2350225" cy="200837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48390" y="3501846"/>
            <a:ext cx="2457634" cy="175609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rcRect l="16180" t="0" r="10968" b="1199"/>
          <a:stretch>
            <a:fillRect/>
          </a:stretch>
        </p:blipFill>
        <p:spPr>
          <a:xfrm flipH="false" flipV="false" rot="0">
            <a:off x="10844494" y="1287083"/>
            <a:ext cx="7049526" cy="8784337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-276008" y="1055873"/>
            <a:ext cx="8680516" cy="1536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39"/>
              </a:lnSpc>
            </a:pPr>
            <a:r>
              <a:rPr lang="en-US" sz="8956">
                <a:solidFill>
                  <a:srgbClr val="FFFFFF"/>
                </a:solidFill>
                <a:latin typeface="Open Sans Extra Bold"/>
              </a:rPr>
              <a:t>Sis Code Clan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05919" y="922538"/>
            <a:ext cx="2496104" cy="178358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8005919" y="6685035"/>
            <a:ext cx="1681915" cy="1948886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515446" y="5311716"/>
            <a:ext cx="3423855" cy="596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9"/>
              </a:lnSpc>
            </a:pPr>
            <a:r>
              <a:rPr lang="en-US" sz="3556">
                <a:solidFill>
                  <a:srgbClr val="FFFFFF"/>
                </a:solidFill>
                <a:latin typeface="Open Sans"/>
              </a:rPr>
              <a:t>Team Members: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276008" y="6146845"/>
            <a:ext cx="4214424" cy="520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2"/>
              </a:lnSpc>
            </a:pPr>
            <a:r>
              <a:rPr lang="en-US" sz="3044">
                <a:solidFill>
                  <a:srgbClr val="FFFFFF"/>
                </a:solidFill>
                <a:latin typeface="Open Sans Light"/>
              </a:rPr>
              <a:t>Nandika Arora 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31757" y="7602328"/>
            <a:ext cx="1967379" cy="524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5"/>
              </a:lnSpc>
            </a:pPr>
            <a:r>
              <a:rPr lang="en-US" sz="3075">
                <a:solidFill>
                  <a:srgbClr val="FFFFFF"/>
                </a:solidFill>
                <a:latin typeface="Open Sans Light"/>
              </a:rPr>
              <a:t>Riya Bansal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227374" y="7602328"/>
            <a:ext cx="2348218" cy="503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3"/>
              </a:lnSpc>
            </a:pPr>
            <a:r>
              <a:rPr lang="en-US" sz="2938">
                <a:solidFill>
                  <a:srgbClr val="FFFFFF"/>
                </a:solidFill>
                <a:latin typeface="Open Sans Light"/>
              </a:rPr>
              <a:t>Shagun Uppal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11795" y="6146845"/>
            <a:ext cx="2829694" cy="501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3"/>
              </a:lnSpc>
            </a:pPr>
            <a:r>
              <a:rPr lang="en-US" sz="2938">
                <a:solidFill>
                  <a:srgbClr val="FFFFFF"/>
                </a:solidFill>
                <a:latin typeface="Open Sans Light"/>
              </a:rPr>
              <a:t>Ayushee Agarwal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4E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268522" y="3398390"/>
            <a:ext cx="14805955" cy="688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68"/>
              </a:lnSpc>
            </a:pPr>
            <a:r>
              <a:rPr lang="en-US" sz="4906">
                <a:solidFill>
                  <a:srgbClr val="FFFFFF"/>
                </a:solidFill>
                <a:latin typeface="League Spartan"/>
              </a:rPr>
              <a:t>HTML                     </a:t>
            </a:r>
            <a:r>
              <a:rPr lang="en-US" sz="4906">
                <a:solidFill>
                  <a:srgbClr val="FFFFFF"/>
                </a:solidFill>
                <a:latin typeface="League Spartan"/>
              </a:rPr>
              <a:t>CSS                          Javascript</a:t>
            </a:r>
          </a:p>
          <a:p>
            <a:pPr>
              <a:lnSpc>
                <a:spcPts val="6868"/>
              </a:lnSpc>
            </a:pPr>
            <a:r>
              <a:rPr lang="en-US" sz="4906">
                <a:solidFill>
                  <a:srgbClr val="FFFFFF"/>
                </a:solidFill>
                <a:latin typeface="League Spartan"/>
              </a:rPr>
              <a:t>    </a:t>
            </a:r>
          </a:p>
          <a:p>
            <a:pPr>
              <a:lnSpc>
                <a:spcPts val="6868"/>
              </a:lnSpc>
            </a:pPr>
          </a:p>
          <a:p>
            <a:pPr>
              <a:lnSpc>
                <a:spcPts val="6868"/>
              </a:lnSpc>
            </a:pPr>
            <a:r>
              <a:rPr lang="en-US" sz="4906">
                <a:solidFill>
                  <a:srgbClr val="FFFFFF"/>
                </a:solidFill>
                <a:latin typeface="League Spartan"/>
              </a:rPr>
              <a:t>              Bootstrap                    Nodejs</a:t>
            </a:r>
          </a:p>
          <a:p>
            <a:pPr>
              <a:lnSpc>
                <a:spcPts val="6868"/>
              </a:lnSpc>
            </a:pPr>
            <a:r>
              <a:rPr lang="en-US" sz="4906">
                <a:solidFill>
                  <a:srgbClr val="FFFFFF"/>
                </a:solidFill>
                <a:latin typeface="League Spartan"/>
              </a:rPr>
              <a:t>    </a:t>
            </a:r>
          </a:p>
          <a:p>
            <a:pPr>
              <a:lnSpc>
                <a:spcPts val="6868"/>
              </a:lnSpc>
            </a:pPr>
            <a:r>
              <a:rPr lang="en-US" sz="4906">
                <a:solidFill>
                  <a:srgbClr val="FFFFFF"/>
                </a:solidFill>
                <a:latin typeface="League Spartan"/>
              </a:rPr>
              <a:t>                          </a:t>
            </a:r>
          </a:p>
          <a:p>
            <a:pPr>
              <a:lnSpc>
                <a:spcPts val="6868"/>
              </a:lnSpc>
            </a:pPr>
            <a:r>
              <a:rPr lang="en-US" sz="4906">
                <a:solidFill>
                  <a:srgbClr val="FFFFFF"/>
                </a:solidFill>
                <a:latin typeface="League Spartan"/>
              </a:rPr>
              <a:t>                 </a:t>
            </a:r>
            <a:r>
              <a:rPr lang="en-US" sz="4906">
                <a:solidFill>
                  <a:srgbClr val="FFFFFF"/>
                </a:solidFill>
                <a:latin typeface="League Spartan"/>
              </a:rPr>
              <a:t>Socket.io                       Express</a:t>
            </a:r>
          </a:p>
          <a:p>
            <a:pPr algn="ctr">
              <a:lnSpc>
                <a:spcPts val="6868"/>
              </a:lnSpc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018613" y="3241977"/>
            <a:ext cx="2085515" cy="208551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934738" y="3253529"/>
            <a:ext cx="1833173" cy="183317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042483" y="5864729"/>
            <a:ext cx="1808842" cy="180884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178375" y="6004564"/>
            <a:ext cx="1388558" cy="152917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466436" y="8429544"/>
            <a:ext cx="1336038" cy="133603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5254302" y="3253529"/>
            <a:ext cx="1601911" cy="1601911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0" y="986837"/>
            <a:ext cx="18288000" cy="63520"/>
            <a:chOff x="0" y="0"/>
            <a:chExt cx="24384000" cy="84693"/>
          </a:xfrm>
        </p:grpSpPr>
        <p:sp>
          <p:nvSpPr>
            <p:cNvPr name="AutoShape 10" id="10"/>
            <p:cNvSpPr/>
            <p:nvPr/>
          </p:nvSpPr>
          <p:spPr>
            <a:xfrm rot="0">
              <a:off x="0" y="35963"/>
              <a:ext cx="24384000" cy="12766"/>
            </a:xfrm>
            <a:prstGeom prst="rect">
              <a:avLst/>
            </a:prstGeom>
            <a:solidFill>
              <a:srgbClr val="FEFFFF"/>
            </a:solidFill>
          </p:spPr>
        </p:sp>
        <p:sp>
          <p:nvSpPr>
            <p:cNvPr name="AutoShape 11" id="11"/>
            <p:cNvSpPr/>
            <p:nvPr/>
          </p:nvSpPr>
          <p:spPr>
            <a:xfrm rot="-5400000">
              <a:off x="782383" y="-782383"/>
              <a:ext cx="84693" cy="1649458"/>
            </a:xfrm>
            <a:prstGeom prst="rect">
              <a:avLst/>
            </a:prstGeom>
            <a:solidFill>
              <a:srgbClr val="C0E8DF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78375" y="0"/>
            <a:ext cx="2819411" cy="284006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2031" y="1070726"/>
            <a:ext cx="1769340" cy="176934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713577" y="1368021"/>
            <a:ext cx="12177795" cy="853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2"/>
              </a:lnSpc>
            </a:pPr>
            <a:r>
              <a:rPr lang="en-US" sz="6765">
                <a:solidFill>
                  <a:srgbClr val="CFFF00"/>
                </a:solidFill>
                <a:latin typeface="Horizon Bold"/>
              </a:rPr>
              <a:t>TECH STACK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254E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6837"/>
            <a:ext cx="18288000" cy="63520"/>
            <a:chOff x="0" y="0"/>
            <a:chExt cx="24384000" cy="84693"/>
          </a:xfrm>
        </p:grpSpPr>
        <p:sp>
          <p:nvSpPr>
            <p:cNvPr name="AutoShape 3" id="3"/>
            <p:cNvSpPr/>
            <p:nvPr/>
          </p:nvSpPr>
          <p:spPr>
            <a:xfrm rot="0">
              <a:off x="0" y="35963"/>
              <a:ext cx="24384000" cy="12766"/>
            </a:xfrm>
            <a:prstGeom prst="rect">
              <a:avLst/>
            </a:prstGeom>
            <a:solidFill>
              <a:srgbClr val="FEFFFF"/>
            </a:solidFill>
          </p:spPr>
        </p:sp>
        <p:sp>
          <p:nvSpPr>
            <p:cNvPr name="AutoShape 4" id="4"/>
            <p:cNvSpPr/>
            <p:nvPr/>
          </p:nvSpPr>
          <p:spPr>
            <a:xfrm rot="-5400000">
              <a:off x="782383" y="-782383"/>
              <a:ext cx="84693" cy="1649458"/>
            </a:xfrm>
            <a:prstGeom prst="rect">
              <a:avLst/>
            </a:prstGeom>
            <a:solidFill>
              <a:srgbClr val="C0E8D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9273" y="2489127"/>
            <a:ext cx="17631060" cy="1189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7"/>
              </a:lnSpc>
            </a:pPr>
            <a:r>
              <a:rPr lang="en-US" sz="4776" spc="-238">
                <a:solidFill>
                  <a:srgbClr val="F9AD30"/>
                </a:solidFill>
                <a:latin typeface="League Spartan"/>
              </a:rPr>
              <a:t>For data security, we are planning to add "CRYPTOGRAPHY" Hashmap Algorithm.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334" y="4308740"/>
            <a:ext cx="17631060" cy="1793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1"/>
              </a:lnSpc>
            </a:pPr>
            <a:r>
              <a:rPr lang="en-US" sz="4907" spc="-245">
                <a:solidFill>
                  <a:srgbClr val="FEFFFF"/>
                </a:solidFill>
                <a:latin typeface="League Spartan"/>
              </a:rPr>
              <a:t>Since our main purpose is to keep the identity confedential, we will be using this for storing the message without revealing the identity and its chats  as well.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9273" y="6698885"/>
            <a:ext cx="17569122" cy="121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8"/>
              </a:lnSpc>
            </a:pPr>
            <a:r>
              <a:rPr lang="en-US" sz="5697">
                <a:solidFill>
                  <a:srgbClr val="DBFF00"/>
                </a:solidFill>
                <a:latin typeface="Bukhari Script Bold"/>
              </a:rPr>
              <a:t>We are also preparing different rooms for different users.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8358" y="7999384"/>
            <a:ext cx="16612406" cy="2028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9"/>
              </a:lnSpc>
            </a:pPr>
            <a:r>
              <a:rPr lang="en-US" sz="5242">
                <a:solidFill>
                  <a:srgbClr val="F80000"/>
                </a:solidFill>
                <a:latin typeface="Yeseva One"/>
              </a:rPr>
              <a:t>Incase the psychologist is not available and talking to any other client,the client will have to wait for the psychologist to enter the room.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5576" y="592635"/>
            <a:ext cx="13973810" cy="144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47"/>
              </a:lnSpc>
            </a:pPr>
            <a:r>
              <a:rPr lang="en-US" sz="10847">
                <a:solidFill>
                  <a:srgbClr val="FF0099"/>
                </a:solidFill>
                <a:latin typeface="Big Shoulders Display Bold"/>
              </a:rPr>
              <a:t>FUTURE SCOPE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4E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3932" y="1440765"/>
            <a:ext cx="18288000" cy="63520"/>
            <a:chOff x="0" y="0"/>
            <a:chExt cx="24384000" cy="84693"/>
          </a:xfrm>
        </p:grpSpPr>
        <p:sp>
          <p:nvSpPr>
            <p:cNvPr name="AutoShape 3" id="3"/>
            <p:cNvSpPr/>
            <p:nvPr/>
          </p:nvSpPr>
          <p:spPr>
            <a:xfrm rot="0">
              <a:off x="0" y="35963"/>
              <a:ext cx="24384000" cy="12766"/>
            </a:xfrm>
            <a:prstGeom prst="rect">
              <a:avLst/>
            </a:prstGeom>
            <a:solidFill>
              <a:srgbClr val="FEFFFF"/>
            </a:solidFill>
          </p:spPr>
        </p:sp>
        <p:sp>
          <p:nvSpPr>
            <p:cNvPr name="AutoShape 4" id="4"/>
            <p:cNvSpPr/>
            <p:nvPr/>
          </p:nvSpPr>
          <p:spPr>
            <a:xfrm rot="-5400000">
              <a:off x="782383" y="-782383"/>
              <a:ext cx="84693" cy="1649458"/>
            </a:xfrm>
            <a:prstGeom prst="rect">
              <a:avLst/>
            </a:prstGeom>
            <a:solidFill>
              <a:srgbClr val="C0E8DF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603550" y="1739568"/>
            <a:ext cx="11021611" cy="75187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4E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6837"/>
            <a:ext cx="18288000" cy="63520"/>
            <a:chOff x="0" y="0"/>
            <a:chExt cx="24384000" cy="84693"/>
          </a:xfrm>
        </p:grpSpPr>
        <p:sp>
          <p:nvSpPr>
            <p:cNvPr name="AutoShape 3" id="3"/>
            <p:cNvSpPr/>
            <p:nvPr/>
          </p:nvSpPr>
          <p:spPr>
            <a:xfrm rot="0">
              <a:off x="0" y="35963"/>
              <a:ext cx="24384000" cy="12766"/>
            </a:xfrm>
            <a:prstGeom prst="rect">
              <a:avLst/>
            </a:prstGeom>
            <a:solidFill>
              <a:srgbClr val="FEFFFF"/>
            </a:solidFill>
          </p:spPr>
        </p:sp>
        <p:sp>
          <p:nvSpPr>
            <p:cNvPr name="AutoShape 4" id="4"/>
            <p:cNvSpPr/>
            <p:nvPr/>
          </p:nvSpPr>
          <p:spPr>
            <a:xfrm rot="-5400000">
              <a:off x="782383" y="-782383"/>
              <a:ext cx="84693" cy="1649458"/>
            </a:xfrm>
            <a:prstGeom prst="rect">
              <a:avLst/>
            </a:prstGeom>
            <a:solidFill>
              <a:srgbClr val="C0E8D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28575"/>
            <a:ext cx="10342307" cy="3432950"/>
            <a:chOff x="0" y="0"/>
            <a:chExt cx="13789743" cy="457726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107345"/>
              <a:ext cx="13789743" cy="2469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22"/>
                </a:lnSpc>
              </a:pPr>
              <a:r>
                <a:rPr lang="en-US" sz="13422">
                  <a:solidFill>
                    <a:srgbClr val="FFDF2B"/>
                  </a:solidFill>
                  <a:latin typeface="Libre Franklin Black Bold"/>
                </a:rPr>
                <a:t>PROBLEM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66130" y="247650"/>
              <a:ext cx="13351229" cy="2392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995"/>
                </a:lnSpc>
              </a:pPr>
              <a:r>
                <a:rPr lang="en-US" sz="12995">
                  <a:solidFill>
                    <a:srgbClr val="FFDF2B"/>
                  </a:solidFill>
                  <a:latin typeface="Libre Franklin Black Bold"/>
                </a:rPr>
                <a:t>THEME 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338217" y="436296"/>
            <a:ext cx="6035869" cy="1308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83"/>
              </a:lnSpc>
            </a:pPr>
            <a:r>
              <a:rPr lang="en-US" sz="11647">
                <a:solidFill>
                  <a:srgbClr val="FFFFFF"/>
                </a:solidFill>
                <a:latin typeface="Sacramento"/>
              </a:rPr>
              <a:t> and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47623" y="1486660"/>
            <a:ext cx="913218" cy="1611205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255525" y="1205006"/>
            <a:ext cx="7327159" cy="226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5842">
                <a:solidFill>
                  <a:srgbClr val="FFFFFF"/>
                </a:solidFill>
                <a:latin typeface="Yeseva One"/>
              </a:rPr>
              <a:t>INDIA ranks 139 in World Happiness Report!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6655" y="28575"/>
            <a:ext cx="932045" cy="850703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0" y="3404375"/>
            <a:ext cx="8834808" cy="1514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9"/>
              </a:lnSpc>
            </a:pPr>
            <a:r>
              <a:rPr lang="en-US" sz="4639">
                <a:solidFill>
                  <a:srgbClr val="FFFFFF"/>
                </a:solidFill>
                <a:latin typeface="Nixie One"/>
              </a:rPr>
              <a:t>The Theme chosen is </a:t>
            </a:r>
            <a:r>
              <a:rPr lang="en-US" sz="4639">
                <a:solidFill>
                  <a:srgbClr val="FFDF2B"/>
                </a:solidFill>
                <a:latin typeface="Nixie One"/>
              </a:rPr>
              <a:t>"HealthCare and Social Good"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655" y="5398662"/>
            <a:ext cx="8404398" cy="476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80"/>
              </a:lnSpc>
            </a:pPr>
            <a:r>
              <a:rPr lang="en-US" sz="5607">
                <a:solidFill>
                  <a:srgbClr val="FFFFFF"/>
                </a:solidFill>
                <a:latin typeface="League Gothic Bold"/>
              </a:rPr>
              <a:t>ACCORDING TO STUDY,43% INDIANS SUFFER FROM DEPRESSION .THE AVERAGE SUICIDE RATE IN INDIA IS 10.9 FOR EVERY LAKH PEOPLE AND THE MAJORITY OF PEOPLE WHO COMMIT SUICIDE ARE BELOW 44 YEARS OF AGE.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22652" t="22983" r="24156" b="20730"/>
          <a:stretch>
            <a:fillRect/>
          </a:stretch>
        </p:blipFill>
        <p:spPr>
          <a:xfrm flipH="false" flipV="false" rot="0">
            <a:off x="9144000" y="3821145"/>
            <a:ext cx="9139123" cy="54371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4E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6837"/>
            <a:ext cx="18288000" cy="63520"/>
            <a:chOff x="0" y="0"/>
            <a:chExt cx="24384000" cy="84693"/>
          </a:xfrm>
        </p:grpSpPr>
        <p:sp>
          <p:nvSpPr>
            <p:cNvPr name="AutoShape 3" id="3"/>
            <p:cNvSpPr/>
            <p:nvPr/>
          </p:nvSpPr>
          <p:spPr>
            <a:xfrm rot="0">
              <a:off x="0" y="35963"/>
              <a:ext cx="24384000" cy="12766"/>
            </a:xfrm>
            <a:prstGeom prst="rect">
              <a:avLst/>
            </a:prstGeom>
            <a:solidFill>
              <a:srgbClr val="FEFFFF"/>
            </a:solidFill>
          </p:spPr>
        </p:sp>
        <p:sp>
          <p:nvSpPr>
            <p:cNvPr name="AutoShape 4" id="4"/>
            <p:cNvSpPr/>
            <p:nvPr/>
          </p:nvSpPr>
          <p:spPr>
            <a:xfrm rot="-5400000">
              <a:off x="782383" y="-782383"/>
              <a:ext cx="84693" cy="1649458"/>
            </a:xfrm>
            <a:prstGeom prst="rect">
              <a:avLst/>
            </a:prstGeom>
            <a:solidFill>
              <a:srgbClr val="C0E8DF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27320" t="28237" r="35286" b="27109"/>
          <a:stretch>
            <a:fillRect/>
          </a:stretch>
        </p:blipFill>
        <p:spPr>
          <a:xfrm flipH="false" flipV="false" rot="0">
            <a:off x="294684" y="6228687"/>
            <a:ext cx="6336227" cy="425416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62341" t="18856" r="10021" b="30486"/>
          <a:stretch>
            <a:fillRect/>
          </a:stretch>
        </p:blipFill>
        <p:spPr>
          <a:xfrm flipH="false" flipV="false" rot="0">
            <a:off x="7295449" y="6228687"/>
            <a:ext cx="4128118" cy="425416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587044" y="6709482"/>
            <a:ext cx="6700956" cy="2904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7"/>
              </a:lnSpc>
            </a:pPr>
            <a:r>
              <a:rPr lang="en-US" sz="4776" spc="-238">
                <a:solidFill>
                  <a:srgbClr val="FFFFFF"/>
                </a:solidFill>
                <a:latin typeface="League Spartan"/>
              </a:rPr>
              <a:t>So to overcome or avoid this, we just need someone to listen to us and give us valuable advice!!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862931" y="1222488"/>
            <a:ext cx="767981" cy="62782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630911" y="1337126"/>
            <a:ext cx="11261809" cy="440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3167" spc="79">
                <a:solidFill>
                  <a:srgbClr val="FFDF2B"/>
                </a:solidFill>
                <a:latin typeface="Lora Bold"/>
              </a:rPr>
              <a:t>Depression is still a social stigma in the Indian society</a:t>
            </a:r>
            <a:r>
              <a:rPr lang="en-US" sz="3167" spc="79">
                <a:solidFill>
                  <a:srgbClr val="FFFFFF"/>
                </a:solidFill>
                <a:latin typeface="Lora Bold"/>
              </a:rPr>
              <a:t>.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46921" y="2328782"/>
            <a:ext cx="10911784" cy="86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3167" spc="79">
                <a:solidFill>
                  <a:srgbClr val="FFFFFF"/>
                </a:solidFill>
                <a:latin typeface="Lora Bold"/>
              </a:rPr>
              <a:t>  </a:t>
            </a:r>
            <a:r>
              <a:rPr lang="en-US" sz="3167" spc="79">
                <a:solidFill>
                  <a:srgbClr val="FFFFFF"/>
                </a:solidFill>
                <a:latin typeface="Lora Bold"/>
              </a:rPr>
              <a:t>We are more concerned about “</a:t>
            </a:r>
            <a:r>
              <a:rPr lang="en-US" sz="3167" spc="79">
                <a:solidFill>
                  <a:srgbClr val="FFDF2B"/>
                </a:solidFill>
                <a:latin typeface="Lora Bold"/>
              </a:rPr>
              <a:t>what people will think?</a:t>
            </a:r>
            <a:r>
              <a:rPr lang="en-US" sz="3167" spc="79">
                <a:solidFill>
                  <a:srgbClr val="FFFFFF"/>
                </a:solidFill>
                <a:latin typeface="Lora Bold"/>
              </a:rPr>
              <a:t>”.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55899" y="3320438"/>
            <a:ext cx="11261809" cy="86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3167" spc="79">
                <a:solidFill>
                  <a:srgbClr val="FFFFFF"/>
                </a:solidFill>
                <a:latin typeface="Lora Bold"/>
              </a:rPr>
              <a:t>It </a:t>
            </a:r>
            <a:r>
              <a:rPr lang="en-US" sz="3167" spc="79">
                <a:solidFill>
                  <a:srgbClr val="FFFFFF"/>
                </a:solidFill>
                <a:latin typeface="Lora Bold"/>
              </a:rPr>
              <a:t>is a very common ailment these days and yet people fail to realize the intensity of it</a:t>
            </a:r>
            <a:r>
              <a:rPr lang="en-US" sz="3167" spc="79">
                <a:solidFill>
                  <a:srgbClr val="FFDF2B"/>
                </a:solidFill>
                <a:latin typeface="Lora Bold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91134" y="4702718"/>
            <a:ext cx="11261809" cy="440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3167" spc="79">
                <a:solidFill>
                  <a:srgbClr val="FFDF2B"/>
                </a:solidFill>
                <a:latin typeface="Lora Bold"/>
              </a:rPr>
              <a:t> Depression leads to loss of identity!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862931" y="2190374"/>
            <a:ext cx="767981" cy="62782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687918" y="3320850"/>
            <a:ext cx="767981" cy="627824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687918" y="4590147"/>
            <a:ext cx="767981" cy="627824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0" y="958262"/>
            <a:ext cx="5073345" cy="4370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1"/>
              </a:lnSpc>
            </a:pPr>
            <a:r>
              <a:rPr lang="en-US" sz="3009">
                <a:solidFill>
                  <a:srgbClr val="DBFF00"/>
                </a:solidFill>
                <a:latin typeface="Yeseva One"/>
              </a:rPr>
              <a:t>Many a times, we are not able to share our problems, fears with our parents , friends or anyone, And we keep several things inside our mind and think a lot about it which affects our Mental Health!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4E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6837"/>
            <a:ext cx="18288000" cy="63520"/>
            <a:chOff x="0" y="0"/>
            <a:chExt cx="24384000" cy="84693"/>
          </a:xfrm>
        </p:grpSpPr>
        <p:sp>
          <p:nvSpPr>
            <p:cNvPr name="AutoShape 3" id="3"/>
            <p:cNvSpPr/>
            <p:nvPr/>
          </p:nvSpPr>
          <p:spPr>
            <a:xfrm rot="0">
              <a:off x="0" y="35963"/>
              <a:ext cx="24384000" cy="12766"/>
            </a:xfrm>
            <a:prstGeom prst="rect">
              <a:avLst/>
            </a:prstGeom>
            <a:solidFill>
              <a:srgbClr val="FEFFFF"/>
            </a:solidFill>
          </p:spPr>
        </p:sp>
        <p:sp>
          <p:nvSpPr>
            <p:cNvPr name="AutoShape 4" id="4"/>
            <p:cNvSpPr/>
            <p:nvPr/>
          </p:nvSpPr>
          <p:spPr>
            <a:xfrm rot="-5400000">
              <a:off x="782383" y="-782383"/>
              <a:ext cx="84693" cy="1649458"/>
            </a:xfrm>
            <a:prstGeom prst="rect">
              <a:avLst/>
            </a:prstGeom>
            <a:solidFill>
              <a:srgbClr val="C0E8D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-412799" y="1326581"/>
            <a:ext cx="9262076" cy="194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00"/>
              </a:lnSpc>
            </a:pPr>
            <a:r>
              <a:rPr lang="en-US" sz="14600">
                <a:solidFill>
                  <a:srgbClr val="FFFD47"/>
                </a:solidFill>
                <a:latin typeface="Fascinate Bold"/>
              </a:rPr>
              <a:t>Solution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75304" y="675048"/>
            <a:ext cx="1610006" cy="231807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5585" y="3697523"/>
            <a:ext cx="1409650" cy="109440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3875" y="5651863"/>
            <a:ext cx="1409650" cy="109440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5585" y="7799286"/>
            <a:ext cx="1409650" cy="109440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8277" t="0" r="379" b="5083"/>
          <a:stretch>
            <a:fillRect/>
          </a:stretch>
        </p:blipFill>
        <p:spPr>
          <a:xfrm flipH="false" flipV="false" rot="0">
            <a:off x="11809552" y="2993119"/>
            <a:ext cx="6241406" cy="650958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30255" y="1290561"/>
            <a:ext cx="3100685" cy="1702558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27709" y="5739951"/>
            <a:ext cx="10281843" cy="180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2"/>
              </a:lnSpc>
            </a:pPr>
            <a:r>
              <a:rPr lang="en-US" sz="4420">
                <a:solidFill>
                  <a:srgbClr val="FEFFFF"/>
                </a:solidFill>
                <a:latin typeface="Libre Franklin Black"/>
              </a:rPr>
              <a:t> No matter who you are or where you live or what you’re going through, </a:t>
            </a:r>
            <a:r>
              <a:rPr lang="en-US" sz="4420">
                <a:solidFill>
                  <a:srgbClr val="FF0099"/>
                </a:solidFill>
                <a:latin typeface="Libre Franklin Black"/>
              </a:rPr>
              <a:t>we will be</a:t>
            </a:r>
            <a:r>
              <a:rPr lang="en-US" sz="2144">
                <a:solidFill>
                  <a:srgbClr val="FF0099"/>
                </a:solidFill>
                <a:latin typeface="Arimo"/>
              </a:rPr>
              <a:t> here to listen to you and care for you.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33525" y="3533770"/>
            <a:ext cx="9393588" cy="1889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4634">
                <a:solidFill>
                  <a:srgbClr val="FF0099"/>
                </a:solidFill>
                <a:latin typeface="Libre Franklin Black"/>
              </a:rPr>
              <a:t>Heal Yourself</a:t>
            </a:r>
            <a:r>
              <a:rPr lang="en-US" sz="4634">
                <a:solidFill>
                  <a:srgbClr val="FEFFFF"/>
                </a:solidFill>
                <a:latin typeface="Libre Franklin Black"/>
              </a:rPr>
              <a:t> is an online emotional support platform providing a group of</a:t>
            </a:r>
            <a:r>
              <a:rPr lang="en-US" sz="4634">
                <a:solidFill>
                  <a:srgbClr val="FF0099"/>
                </a:solidFill>
                <a:latin typeface="Libre Franklin Black"/>
              </a:rPr>
              <a:t> qualified psychologists.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4812" y="7980261"/>
            <a:ext cx="10151015" cy="1461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8"/>
              </a:lnSpc>
            </a:pPr>
            <a:r>
              <a:rPr lang="en-US" sz="4656">
                <a:solidFill>
                  <a:srgbClr val="FEFFFF"/>
                </a:solidFill>
                <a:latin typeface="Libre Franklin Black"/>
              </a:rPr>
              <a:t> We might be strangers on the surface, but underneath we're just the friends you haven't met yet.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4E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6837"/>
            <a:ext cx="18288000" cy="63520"/>
            <a:chOff x="0" y="0"/>
            <a:chExt cx="24384000" cy="84693"/>
          </a:xfrm>
        </p:grpSpPr>
        <p:sp>
          <p:nvSpPr>
            <p:cNvPr name="AutoShape 3" id="3"/>
            <p:cNvSpPr/>
            <p:nvPr/>
          </p:nvSpPr>
          <p:spPr>
            <a:xfrm rot="0">
              <a:off x="0" y="35963"/>
              <a:ext cx="24384000" cy="12766"/>
            </a:xfrm>
            <a:prstGeom prst="rect">
              <a:avLst/>
            </a:prstGeom>
            <a:solidFill>
              <a:srgbClr val="FEFFFF"/>
            </a:solidFill>
          </p:spPr>
        </p:sp>
        <p:sp>
          <p:nvSpPr>
            <p:cNvPr name="AutoShape 4" id="4"/>
            <p:cNvSpPr/>
            <p:nvPr/>
          </p:nvSpPr>
          <p:spPr>
            <a:xfrm rot="-5400000">
              <a:off x="782383" y="-782383"/>
              <a:ext cx="84693" cy="1649458"/>
            </a:xfrm>
            <a:prstGeom prst="rect">
              <a:avLst/>
            </a:prstGeom>
            <a:solidFill>
              <a:srgbClr val="C0E8DF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06767" y="1018597"/>
            <a:ext cx="2352533" cy="235253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1257769"/>
            <a:ext cx="2622910" cy="187418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0" y="6913574"/>
            <a:ext cx="8988018" cy="2739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3"/>
              </a:lnSpc>
            </a:pPr>
            <a:r>
              <a:rPr lang="en-US" sz="5376">
                <a:solidFill>
                  <a:srgbClr val="CFFF00"/>
                </a:solidFill>
                <a:latin typeface="Chewy"/>
              </a:rPr>
              <a:t>Emotional abuse? Breaking Trauma Bond? Being Bullied? Feeling Stressed? Want to open up about anything??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17313" y="1057379"/>
            <a:ext cx="10873118" cy="2943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01"/>
              </a:lnSpc>
            </a:pPr>
            <a:r>
              <a:rPr lang="en-US" sz="25627">
                <a:solidFill>
                  <a:srgbClr val="94DD26"/>
                </a:solidFill>
                <a:latin typeface="Bangers Bold"/>
              </a:rPr>
              <a:t>roadmap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5060607"/>
            <a:ext cx="9995404" cy="873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8"/>
              </a:lnSpc>
            </a:pPr>
            <a:r>
              <a:rPr lang="en-US" sz="6493">
                <a:solidFill>
                  <a:srgbClr val="FFFFFF"/>
                </a:solidFill>
                <a:latin typeface="Chewy"/>
              </a:rPr>
              <a:t>brief about our psychologists!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214316" y="3905317"/>
            <a:ext cx="3834633" cy="871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8"/>
              </a:lnSpc>
            </a:pPr>
            <a:r>
              <a:rPr lang="en-US" sz="6493">
                <a:solidFill>
                  <a:srgbClr val="FFFFFF"/>
                </a:solidFill>
                <a:latin typeface="Chewy"/>
              </a:rPr>
              <a:t>home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01904" y="3905317"/>
            <a:ext cx="3834633" cy="871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8"/>
              </a:lnSpc>
            </a:pPr>
            <a:r>
              <a:rPr lang="en-US" sz="6493">
                <a:solidFill>
                  <a:srgbClr val="FFFFFF"/>
                </a:solidFill>
                <a:latin typeface="Chewy"/>
              </a:rPr>
              <a:t>about 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96904" y="3905317"/>
            <a:ext cx="3834633" cy="871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8"/>
              </a:lnSpc>
            </a:pPr>
            <a:r>
              <a:rPr lang="en-US" sz="6493">
                <a:solidFill>
                  <a:srgbClr val="FFFFFF"/>
                </a:solidFill>
                <a:latin typeface="Chewy"/>
              </a:rPr>
              <a:t>why us?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55978" y="7623196"/>
            <a:ext cx="5649127" cy="2487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71"/>
              </a:lnSpc>
            </a:pPr>
            <a:r>
              <a:rPr lang="en-US" sz="9566">
                <a:solidFill>
                  <a:srgbClr val="FFFFFF"/>
                </a:solidFill>
                <a:latin typeface="Chewy"/>
              </a:rPr>
              <a:t>Chat with</a:t>
            </a:r>
          </a:p>
          <a:p>
            <a:pPr algn="ctr">
              <a:lnSpc>
                <a:spcPts val="9471"/>
              </a:lnSpc>
            </a:pPr>
            <a:r>
              <a:rPr lang="en-US" sz="9566">
                <a:solidFill>
                  <a:srgbClr val="FFFFFF"/>
                </a:solidFill>
                <a:latin typeface="Chewy"/>
              </a:rPr>
              <a:t>us!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60281" y="3905317"/>
            <a:ext cx="3834633" cy="871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8"/>
              </a:lnSpc>
            </a:pPr>
            <a:r>
              <a:rPr lang="en-US" sz="6493">
                <a:solidFill>
                  <a:srgbClr val="FFFFFF"/>
                </a:solidFill>
                <a:latin typeface="Chewy"/>
              </a:rPr>
              <a:t>QUIZ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90432" y="3905317"/>
            <a:ext cx="3834633" cy="871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8"/>
              </a:lnSpc>
            </a:pPr>
            <a:r>
              <a:rPr lang="en-US" sz="6493">
                <a:solidFill>
                  <a:srgbClr val="FFFFFF"/>
                </a:solidFill>
                <a:latin typeface="Chewy"/>
              </a:rPr>
              <a:t>Our Events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80378" y="3905317"/>
            <a:ext cx="3834633" cy="871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8"/>
              </a:lnSpc>
            </a:pPr>
            <a:r>
              <a:rPr lang="en-US" sz="6493">
                <a:solidFill>
                  <a:srgbClr val="FFFFFF"/>
                </a:solidFill>
                <a:latin typeface="Chewy"/>
              </a:rPr>
              <a:t>Blogs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95404" y="4891018"/>
            <a:ext cx="7832201" cy="871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8"/>
              </a:lnSpc>
            </a:pPr>
            <a:r>
              <a:rPr lang="en-US" sz="6493">
                <a:solidFill>
                  <a:srgbClr val="FFFFFF"/>
                </a:solidFill>
                <a:latin typeface="Chewy"/>
              </a:rPr>
              <a:t>Personalized Programs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4E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3932" y="1440765"/>
            <a:ext cx="18288000" cy="63520"/>
            <a:chOff x="0" y="0"/>
            <a:chExt cx="24384000" cy="84693"/>
          </a:xfrm>
        </p:grpSpPr>
        <p:sp>
          <p:nvSpPr>
            <p:cNvPr name="AutoShape 3" id="3"/>
            <p:cNvSpPr/>
            <p:nvPr/>
          </p:nvSpPr>
          <p:spPr>
            <a:xfrm rot="0">
              <a:off x="0" y="35963"/>
              <a:ext cx="24384000" cy="12766"/>
            </a:xfrm>
            <a:prstGeom prst="rect">
              <a:avLst/>
            </a:prstGeom>
            <a:solidFill>
              <a:srgbClr val="FEFFFF"/>
            </a:solidFill>
          </p:spPr>
        </p:sp>
        <p:sp>
          <p:nvSpPr>
            <p:cNvPr name="AutoShape 4" id="4"/>
            <p:cNvSpPr/>
            <p:nvPr/>
          </p:nvSpPr>
          <p:spPr>
            <a:xfrm rot="-5400000">
              <a:off x="782383" y="-782383"/>
              <a:ext cx="84693" cy="1649458"/>
            </a:xfrm>
            <a:prstGeom prst="rect">
              <a:avLst/>
            </a:prstGeom>
            <a:solidFill>
              <a:srgbClr val="C0E8D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23271" y="1817310"/>
            <a:ext cx="17048514" cy="172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6599">
                <a:solidFill>
                  <a:srgbClr val="FF0099"/>
                </a:solidFill>
                <a:latin typeface="Big Shoulders Display Bold"/>
              </a:rPr>
              <a:t>BEFORE  PROCEEDING INTO CHAT , YOU WILL FIRST BE REQUIRED TO GIVE THE DEPRESSION QUIZ.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8174" r="0" b="8174"/>
          <a:stretch>
            <a:fillRect/>
          </a:stretch>
        </p:blipFill>
        <p:spPr>
          <a:xfrm flipH="false" flipV="false" rot="0">
            <a:off x="10803739" y="4046551"/>
            <a:ext cx="6455561" cy="521174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-143932" y="3926205"/>
            <a:ext cx="10803739" cy="2558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6599">
                <a:solidFill>
                  <a:srgbClr val="CCCCCC"/>
                </a:solidFill>
                <a:latin typeface="Big Shoulders Display Bold"/>
              </a:rPr>
              <a:t>AFTER THE QUIZ, YOU WILL GET TO KNOW THE RESULTS THAT WHETHER YOU HAVE: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6766726"/>
            <a:ext cx="8526054" cy="340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24940" indent="-712470" lvl="1">
              <a:lnSpc>
                <a:spcPts val="6600"/>
              </a:lnSpc>
              <a:buFont typeface="Arial"/>
              <a:buChar char="•"/>
            </a:pPr>
            <a:r>
              <a:rPr lang="en-US" sz="6599">
                <a:solidFill>
                  <a:srgbClr val="F58447"/>
                </a:solidFill>
                <a:latin typeface="Big Shoulders Display Bold"/>
              </a:rPr>
              <a:t>MILD DEPRESSION</a:t>
            </a:r>
          </a:p>
          <a:p>
            <a:pPr algn="ctr" marL="1424940" indent="-712470" lvl="1">
              <a:lnSpc>
                <a:spcPts val="6600"/>
              </a:lnSpc>
              <a:buFont typeface="Arial"/>
              <a:buChar char="•"/>
            </a:pPr>
            <a:r>
              <a:rPr lang="en-US" sz="6600">
                <a:solidFill>
                  <a:srgbClr val="F58447"/>
                </a:solidFill>
                <a:latin typeface="Big Shoulders Display Bold"/>
              </a:rPr>
              <a:t>SEVERE DEPRESSION</a:t>
            </a:r>
          </a:p>
          <a:p>
            <a:pPr algn="ctr" marL="1424940" indent="-712470" lvl="1">
              <a:lnSpc>
                <a:spcPts val="6600"/>
              </a:lnSpc>
              <a:buFont typeface="Arial"/>
              <a:buChar char="•"/>
            </a:pPr>
            <a:r>
              <a:rPr lang="en-US" sz="6600">
                <a:solidFill>
                  <a:srgbClr val="F58447"/>
                </a:solidFill>
                <a:latin typeface="Big Shoulders Display Bold"/>
              </a:rPr>
              <a:t>SADNESS</a:t>
            </a:r>
          </a:p>
          <a:p>
            <a:pPr algn="ctr" marL="1424940" indent="-712470" lvl="1">
              <a:lnSpc>
                <a:spcPts val="6599"/>
              </a:lnSpc>
              <a:buFont typeface="Arial"/>
              <a:buChar char="•"/>
            </a:pPr>
            <a:r>
              <a:rPr lang="en-US" sz="6600">
                <a:solidFill>
                  <a:srgbClr val="F58447"/>
                </a:solidFill>
                <a:latin typeface="Big Shoulders Display Bold"/>
              </a:rPr>
              <a:t> NORMAL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4E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872" t="7022" r="3426" b="0"/>
          <a:stretch>
            <a:fillRect/>
          </a:stretch>
        </p:blipFill>
        <p:spPr>
          <a:xfrm flipH="false" flipV="false" rot="0">
            <a:off x="0" y="3241448"/>
            <a:ext cx="8884869" cy="558822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59131" y="321884"/>
            <a:ext cx="17693856" cy="234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5"/>
              </a:lnSpc>
            </a:pPr>
            <a:r>
              <a:rPr lang="en-US" sz="6075">
                <a:solidFill>
                  <a:srgbClr val="CFFF00"/>
                </a:solidFill>
                <a:latin typeface="Chewy"/>
              </a:rPr>
              <a:t>After the quiz, you can go to chat with us and then you will be assigned  the Psychologist according to your Result!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429932" y="2973331"/>
            <a:ext cx="7670015" cy="2701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7"/>
              </a:lnSpc>
            </a:pPr>
            <a:r>
              <a:rPr lang="en-US" sz="5310">
                <a:solidFill>
                  <a:srgbClr val="FFFFFF"/>
                </a:solidFill>
                <a:latin typeface="Chewy"/>
              </a:rPr>
              <a:t>NOW you will get in touch with your assigned psychologist who will listen you and guide you!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6570073"/>
            <a:ext cx="8760142" cy="3056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4"/>
              </a:lnSpc>
            </a:pPr>
            <a:r>
              <a:rPr lang="en-US" sz="6025">
                <a:solidFill>
                  <a:srgbClr val="F57A9E"/>
                </a:solidFill>
                <a:latin typeface="Chewy"/>
              </a:rPr>
              <a:t>You can chat anything and dont worry! your chats with psycologist will be secured and will be secured with us!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4E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14161" y="2706290"/>
            <a:ext cx="1063355" cy="125469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58793" y="152400"/>
            <a:ext cx="14031612" cy="1788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82"/>
              </a:lnSpc>
            </a:pPr>
            <a:r>
              <a:rPr lang="en-US" sz="10487">
                <a:solidFill>
                  <a:srgbClr val="FFFFFF"/>
                </a:solidFill>
                <a:latin typeface="Open Sans Extra Bold"/>
              </a:rPr>
              <a:t>We have also added: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4609" y="2573174"/>
            <a:ext cx="17051582" cy="1756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3"/>
              </a:lnSpc>
            </a:pPr>
            <a:r>
              <a:rPr lang="en-US" sz="5529">
                <a:solidFill>
                  <a:srgbClr val="DBFF00"/>
                </a:solidFill>
                <a:latin typeface="Bukhari Script Bold"/>
              </a:rPr>
              <a:t>an event session which will show the upcoming events by great psychologists related to mental health so that you can register and attend!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939636"/>
            <a:ext cx="17075673" cy="1177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3"/>
              </a:lnSpc>
            </a:pPr>
            <a:r>
              <a:rPr lang="en-US" sz="5529">
                <a:solidFill>
                  <a:srgbClr val="CFFF00"/>
                </a:solidFill>
                <a:latin typeface="Bukhari Script Bold"/>
              </a:rPr>
              <a:t>A Blog/ Researched Content which will show the solution of various Mental Health Related Problems 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7413021"/>
            <a:ext cx="1063355" cy="125469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8793" y="5143500"/>
            <a:ext cx="1063355" cy="125469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04609" y="4997216"/>
            <a:ext cx="17051582" cy="1730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3"/>
              </a:lnSpc>
            </a:pPr>
            <a:r>
              <a:rPr lang="en-US" sz="5529">
                <a:solidFill>
                  <a:srgbClr val="DBFF00"/>
                </a:solidFill>
                <a:latin typeface="Bukhari Script Bold"/>
              </a:rPr>
              <a:t>We are also adding Personalised development programs that are crafted from the years of experience in counselling that our experts bring in.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4E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8313" y="152400"/>
            <a:ext cx="15964354" cy="214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8250">
                <a:solidFill>
                  <a:srgbClr val="FF0099"/>
                </a:solidFill>
                <a:latin typeface="Big Shoulders Display Bold"/>
              </a:rPr>
              <a:t>HOW IS OUR WEBSITE DIFFERENT FROM OTHERS????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52611" y="2383547"/>
            <a:ext cx="16204350" cy="2354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8"/>
              </a:lnSpc>
            </a:pPr>
            <a:r>
              <a:rPr lang="en-US" sz="4655">
                <a:solidFill>
                  <a:srgbClr val="FFFFFF"/>
                </a:solidFill>
                <a:latin typeface="Chewy"/>
              </a:rPr>
              <a:t>Along with FREE counselling session which is 24 X 7 available and you can chat anonymously, we have added Depression Quiz  which will detect if you have mild depression, severe depression , saddness or normal.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79758" y="2297822"/>
            <a:ext cx="1356141" cy="110864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529" y="4947435"/>
            <a:ext cx="1356141" cy="110864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6592827"/>
            <a:ext cx="1356141" cy="110864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52611" y="5033160"/>
            <a:ext cx="16489536" cy="121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9"/>
              </a:lnSpc>
            </a:pPr>
            <a:r>
              <a:rPr lang="en-US" sz="4737">
                <a:solidFill>
                  <a:srgbClr val="DBFF00"/>
                </a:solidFill>
                <a:latin typeface="Chewy"/>
              </a:rPr>
              <a:t>We have also added the upcoming Mental health Related Events and Pesonalized Development Course by our Counselling Expert 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2611" y="6678552"/>
            <a:ext cx="16489536" cy="2397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9"/>
              </a:lnSpc>
            </a:pPr>
            <a:r>
              <a:rPr lang="en-US" sz="4737">
                <a:solidFill>
                  <a:srgbClr val="F5918B"/>
                </a:solidFill>
                <a:latin typeface="Chewy"/>
              </a:rPr>
              <a:t>We are also adding a group chatapp, in which anyone can enter and chat with each other anonymously.  This will  overcome your loneliness. [though due to less time contraints we were not able to add this]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573095" y="9334500"/>
            <a:ext cx="18673568" cy="542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en-US" sz="4100">
                <a:solidFill>
                  <a:srgbClr val="FFDF2B"/>
                </a:solidFill>
                <a:latin typeface="Libre Franklin Black Bold"/>
              </a:rPr>
              <a:t>EVERYTHING ALONG WITH BLOGS  IS ALL IN ONE WEBSITE!!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DAEayOwzoa8</dc:identifier>
  <dcterms:modified xsi:type="dcterms:W3CDTF">2011-08-01T06:04:30Z</dcterms:modified>
  <cp:revision>1</cp:revision>
  <dc:title>SIS CODE CLAN</dc:title>
</cp:coreProperties>
</file>